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26" r:id="rId3"/>
    <p:sldId id="273" r:id="rId4"/>
    <p:sldId id="268" r:id="rId5"/>
    <p:sldId id="313" r:id="rId6"/>
    <p:sldId id="266" r:id="rId7"/>
    <p:sldId id="315" r:id="rId8"/>
    <p:sldId id="316" r:id="rId9"/>
    <p:sldId id="269" r:id="rId10"/>
    <p:sldId id="320" r:id="rId11"/>
    <p:sldId id="321" r:id="rId12"/>
    <p:sldId id="323" r:id="rId13"/>
    <p:sldId id="305" r:id="rId14"/>
    <p:sldId id="306" r:id="rId15"/>
    <p:sldId id="327" r:id="rId16"/>
    <p:sldId id="328" r:id="rId17"/>
    <p:sldId id="329" r:id="rId18"/>
    <p:sldId id="330" r:id="rId19"/>
    <p:sldId id="332" r:id="rId20"/>
    <p:sldId id="331" r:id="rId21"/>
    <p:sldId id="337" r:id="rId22"/>
    <p:sldId id="338" r:id="rId23"/>
    <p:sldId id="333" r:id="rId24"/>
    <p:sldId id="339" r:id="rId25"/>
    <p:sldId id="340" r:id="rId26"/>
    <p:sldId id="341" r:id="rId27"/>
    <p:sldId id="334" r:id="rId28"/>
    <p:sldId id="342" r:id="rId29"/>
    <p:sldId id="343" r:id="rId30"/>
    <p:sldId id="335" r:id="rId31"/>
    <p:sldId id="344" r:id="rId32"/>
    <p:sldId id="345" r:id="rId33"/>
    <p:sldId id="346" r:id="rId34"/>
    <p:sldId id="347" r:id="rId35"/>
    <p:sldId id="348" r:id="rId36"/>
    <p:sldId id="33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6EF7AD-9756-4D4D-A53C-17276FD7FACF}">
          <p14:sldIdLst>
            <p14:sldId id="256"/>
            <p14:sldId id="326"/>
            <p14:sldId id="273"/>
            <p14:sldId id="268"/>
            <p14:sldId id="313"/>
            <p14:sldId id="266"/>
            <p14:sldId id="315"/>
            <p14:sldId id="316"/>
            <p14:sldId id="269"/>
            <p14:sldId id="320"/>
            <p14:sldId id="321"/>
            <p14:sldId id="323"/>
            <p14:sldId id="305"/>
            <p14:sldId id="306"/>
            <p14:sldId id="327"/>
            <p14:sldId id="328"/>
            <p14:sldId id="329"/>
            <p14:sldId id="330"/>
            <p14:sldId id="332"/>
            <p14:sldId id="331"/>
            <p14:sldId id="337"/>
            <p14:sldId id="338"/>
            <p14:sldId id="333"/>
            <p14:sldId id="339"/>
            <p14:sldId id="340"/>
            <p14:sldId id="341"/>
            <p14:sldId id="334"/>
            <p14:sldId id="342"/>
            <p14:sldId id="343"/>
            <p14:sldId id="335"/>
            <p14:sldId id="344"/>
            <p14:sldId id="345"/>
            <p14:sldId id="346"/>
            <p14:sldId id="347"/>
            <p14:sldId id="348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5351"/>
    <a:srgbClr val="BD94D0"/>
    <a:srgbClr val="1FD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7487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547D-1406-4A6F-8F93-E441204CE6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67F8A-B889-49B3-AC77-5DDF11A08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2889B-A0AC-4482-8592-5C96F230942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AFD4F-C0E7-421C-AF77-6F9CC963C9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4AB9F-6726-4FB1-8769-82E23336C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29299-61FF-4B93-ADA6-2FD5975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70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0EB223-FFC0-462A-A3B8-EAA7CE0F8CBD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49E9A-41F7-4779-A581-48A7C374A2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1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2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When conducting research, it is easy to go to one source: Wikipedia.  However, you need to include a variety of sources in your research. Consider the following sources: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Who can I interview to get more information on the topic?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the topic current and will it be relevant to my audience?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articles, blogs, and magazines may have something related to my topic?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there a YouTube video on the topic? If so, what is it about?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I find related to the topic?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6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49E9A-41F7-4779-A581-48A7C374A22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0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8B7-7F68-4CC9-8291-332587FA3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81D6BB-0446-49E8-8677-EADF274E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EE24-534A-40F1-99E4-00B7D5FD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94011-48FF-493D-8286-F62D3455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0EFCD-7E72-4882-86DC-2F371D7D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1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7D73-EDDA-49A6-BA12-1CA980D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9B82E-4CA1-47A5-B133-FBD4D8A83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A267F-D142-4D04-9F03-6CB099E6F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127CA-154D-4E90-B776-A2EE71F7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F0BA5-F4EE-4282-B111-76B869BE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0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6E92A-52E0-4710-BDEF-0A1534685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240E1-5EB0-47FD-AA37-BF945D136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14243-F1E4-487A-ABEC-30516A01D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58244-98FD-472D-AB8C-075F71C10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8D5A-820D-4519-967F-33320971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334F3-0709-471B-A734-C4B404F5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5016-AF78-4708-9C5F-21110C1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EA2D1-B124-4454-AFDC-EA60A14B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58000-F9D7-4A53-A6C5-E5E815422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22AAD-0D08-4F47-8D5A-EFE2901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4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6159-1280-4EE9-96D3-A56BD582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27A78-1874-488A-B215-7D763D33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BB3D1-3138-4B69-BF5D-4B1A2134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F90C5-31F4-4A22-AC00-3FB5ED29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787E-B946-4091-ABC6-F9DB06B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AA11-CC97-44E5-AE4D-808FD74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AB6CB-9460-4BCA-86C5-5F26357AB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B0F6-401D-4BAF-A300-65AD684DF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61BBA-B185-4B45-B152-3D320E15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D760-96AC-4821-A56B-0B805F2F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750665-D5B5-4D0B-B2F0-CB6B027C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47C3-C498-415A-A057-E19BCEB5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677F-2712-4810-A3AA-56FA75386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1B54A-6775-4978-8E19-32694C9B5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BA1303-B245-476D-BD02-A4E4A359F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898F-5B79-46F1-89C1-F827997CC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417A4D-2EC9-4294-BFF4-EAE22EE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0E317-3602-42A1-BB7F-0184072E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E2C97-E26C-4A8B-93A0-B01E2C7F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F68FC-5755-447A-8D7F-9ADED3E9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B50287-81AA-46CA-8CB3-53A7F8313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4AA-02C9-459E-9362-3DA60E3B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2A2C8F-DBB4-4235-A67E-FB4039D9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ACAA5-F8E7-46E9-8BA7-A510948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F2DEE8-5654-4DCA-A8D0-D883E52B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79A5-4329-4057-9DEB-5B6E3AD1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9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DA80-336B-4DBB-91A1-6E3E4B3C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0D456-F0A3-4789-A310-A23F01B2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A8B05-7071-44D4-80F7-3E8191C9A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562E-E6F1-449B-909C-98426BA86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47A9A-FB08-407B-A73A-0AC513F0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F841F-796A-4FE6-B5E0-C8A49867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474D-6779-4C23-BD3C-82F5DC3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1096C-E430-49C7-A801-21C0BD95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4828F-334F-4A50-850D-10684F245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293F4-2B70-4BB5-A982-219E4133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9A86F-B378-4759-B50E-2E0BFAE6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95BDC-FC58-4638-AA59-A3DA9931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3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0BC3B-525F-4038-9330-0729879F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9186-93D7-46FA-AE02-36D942604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F1CEB-0530-4996-BAEF-2E6A04DAD6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21A4-E71B-4D3A-AF45-E989C23A7BB1}" type="datetimeFigureOut">
              <a:rPr lang="en-US" smtClean="0"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FF3D-7353-4B4D-9E75-FA835E06E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C8D6-8B0B-4982-9EE4-AA823C69C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F1B4E-90EC-4A51-B6E5-B702C054EC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AC0E-7195-4ACF-AA0A-5E2923A98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850364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>
                <a:latin typeface="Franklin Gothic Book" panose="020B0503020102020204" pitchFamily="34" charset="0"/>
                <a:cs typeface="Segoe UI" panose="020B0502040204020203" pitchFamily="34" charset="0"/>
              </a:rPr>
              <a:t>Final Project</a:t>
            </a:r>
            <a:br>
              <a:rPr lang="en-US" sz="4400" dirty="0">
                <a:latin typeface="Franklin Gothic Book" panose="020B0503020102020204" pitchFamily="34" charset="0"/>
                <a:cs typeface="Segoe UI" panose="020B0502040204020203" pitchFamily="34" charset="0"/>
              </a:rPr>
            </a:br>
            <a:r>
              <a:rPr lang="en-US" sz="4400" dirty="0">
                <a:latin typeface="Franklin Gothic Book" panose="020B0503020102020204" pitchFamily="34" charset="0"/>
                <a:cs typeface="Segoe UI" panose="020B0502040204020203" pitchFamily="34" charset="0"/>
              </a:rPr>
              <a:t>		</a:t>
            </a:r>
            <a:r>
              <a:rPr lang="en-US" sz="3100" dirty="0">
                <a:latin typeface="Franklin Gothic Book" panose="020B0503020102020204" pitchFamily="34" charset="0"/>
                <a:cs typeface="Segoe UI" panose="020B0502040204020203" pitchFamily="34" charset="0"/>
              </a:rPr>
              <a:t>Rinkal raj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A5221-9807-6473-A2D7-0756CEEB3881}"/>
              </a:ext>
            </a:extLst>
          </p:cNvPr>
          <p:cNvSpPr txBox="1"/>
          <p:nvPr/>
        </p:nvSpPr>
        <p:spPr>
          <a:xfrm>
            <a:off x="298660" y="3701534"/>
            <a:ext cx="2967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DF8C40"/>
                </a:solidFill>
                <a:effectLst/>
                <a:uLnTx/>
                <a:uFillTx/>
                <a:latin typeface="Sagona Book"/>
                <a:ea typeface="+mj-ea"/>
                <a:cs typeface="+mj-cs"/>
              </a:rPr>
              <a:t>Use CSV For data collection</a:t>
            </a:r>
            <a:endParaRPr lang="en-CA" sz="4000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EAB94A-3729-2728-B2C0-A4F56B7C3DFA}"/>
              </a:ext>
            </a:extLst>
          </p:cNvPr>
          <p:cNvSpPr txBox="1"/>
          <p:nvPr/>
        </p:nvSpPr>
        <p:spPr>
          <a:xfrm>
            <a:off x="2142565" y="215153"/>
            <a:ext cx="2106706" cy="26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777213" rtl="0" eaLnBrk="1" fontAlgn="auto" latinLnBrk="0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agona Book"/>
                <a:ea typeface="+mn-ea"/>
                <a:cs typeface="+mn-cs"/>
              </a:rPr>
              <a:t>Data Cleaning &amp; analyzing &amp; EDA</a:t>
            </a:r>
          </a:p>
          <a:p>
            <a:pPr marL="0" marR="0" lvl="0" indent="0" defTabSz="777213" rtl="0" eaLnBrk="1" fontAlgn="auto" latinLnBrk="0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agona Book"/>
              <a:ea typeface="+mn-ea"/>
              <a:cs typeface="+mn-cs"/>
            </a:endParaRPr>
          </a:p>
          <a:p>
            <a:pPr marL="0" marR="0" lvl="0" indent="0" defTabSz="777213" rtl="0" eaLnBrk="1" fontAlgn="auto" latinLnBrk="0" hangingPunct="1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agona Book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745030-29E7-0C83-4B19-684521D82137}"/>
              </a:ext>
            </a:extLst>
          </p:cNvPr>
          <p:cNvSpPr txBox="1"/>
          <p:nvPr/>
        </p:nvSpPr>
        <p:spPr>
          <a:xfrm>
            <a:off x="5948332" y="1083319"/>
            <a:ext cx="1876765" cy="319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Sagona Book"/>
              </a:rPr>
              <a:t>Building a various Machine Learning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Sagona Book"/>
              </a:rPr>
              <a:t>Model &amp;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agona Book"/>
                <a:ea typeface="+mn-ea"/>
                <a:cs typeface="+mn-cs"/>
              </a:rPr>
              <a:t>Flask app </a:t>
            </a:r>
          </a:p>
          <a:p>
            <a:pPr algn="ctr"/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Sagona Book"/>
              <a:ea typeface="+mn-ea"/>
              <a:cs typeface="+mn-cs"/>
            </a:endParaRPr>
          </a:p>
          <a:p>
            <a:pPr algn="ctr"/>
            <a:endParaRPr lang="en-CA" sz="2600" b="1" dirty="0">
              <a:solidFill>
                <a:schemeClr val="tx1">
                  <a:lumMod val="50000"/>
                </a:schemeClr>
              </a:solidFill>
              <a:latin typeface="Sagona Book" panose="02020503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2D47D-8640-E6FB-D905-A99D16E73350}"/>
              </a:ext>
            </a:extLst>
          </p:cNvPr>
          <p:cNvSpPr txBox="1"/>
          <p:nvPr/>
        </p:nvSpPr>
        <p:spPr>
          <a:xfrm>
            <a:off x="9681882" y="615908"/>
            <a:ext cx="1864659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77213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Sagona Book"/>
            </a:endParaRPr>
          </a:p>
          <a:p>
            <a:pPr marL="0" marR="0" lvl="0" indent="0" algn="ctr" defTabSz="777213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Sagona Book"/>
              </a:rPr>
              <a:t>Tableau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239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FE39FC-F345-90CB-2FFD-905FD62EB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15" y="656702"/>
            <a:ext cx="5854046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A3AE56-A168-AD3A-36CA-CB2EA4A230ED}"/>
              </a:ext>
            </a:extLst>
          </p:cNvPr>
          <p:cNvSpPr txBox="1"/>
          <p:nvPr/>
        </p:nvSpPr>
        <p:spPr>
          <a:xfrm>
            <a:off x="1894788" y="5288437"/>
            <a:ext cx="688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Percentage Distribution of chest pain types.</a:t>
            </a:r>
          </a:p>
        </p:txBody>
      </p:sp>
    </p:spTree>
    <p:extLst>
      <p:ext uri="{BB962C8B-B14F-4D97-AF65-F5344CB8AC3E}">
        <p14:creationId xmlns:p14="http://schemas.microsoft.com/office/powerpoint/2010/main" val="269982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96F07F-8FFF-2EB3-C3AB-FD1D531B3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0" y="567565"/>
            <a:ext cx="10515600" cy="432222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4A4BB-5ADC-DFAC-BFA5-1ACD03A89280}"/>
              </a:ext>
            </a:extLst>
          </p:cNvPr>
          <p:cNvSpPr txBox="1"/>
          <p:nvPr/>
        </p:nvSpPr>
        <p:spPr>
          <a:xfrm>
            <a:off x="1216058" y="5231876"/>
            <a:ext cx="9671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Comparing three types of RestingECG.</a:t>
            </a:r>
          </a:p>
        </p:txBody>
      </p:sp>
    </p:spTree>
    <p:extLst>
      <p:ext uri="{BB962C8B-B14F-4D97-AF65-F5344CB8AC3E}">
        <p14:creationId xmlns:p14="http://schemas.microsoft.com/office/powerpoint/2010/main" val="362788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2C2EA6-462D-31E5-8309-EAD716168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16" y="882945"/>
            <a:ext cx="811528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798771-7307-FFE1-6CF2-161C6BA918F2}"/>
              </a:ext>
            </a:extLst>
          </p:cNvPr>
          <p:cNvSpPr txBox="1"/>
          <p:nvPr/>
        </p:nvSpPr>
        <p:spPr>
          <a:xfrm>
            <a:off x="1423447" y="5552388"/>
            <a:ext cx="82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Comparing data with patients who doing exercise or not.</a:t>
            </a:r>
          </a:p>
        </p:txBody>
      </p:sp>
    </p:spTree>
    <p:extLst>
      <p:ext uri="{BB962C8B-B14F-4D97-AF65-F5344CB8AC3E}">
        <p14:creationId xmlns:p14="http://schemas.microsoft.com/office/powerpoint/2010/main" val="2812413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6C2E9B-5D12-9E1B-386E-5BD9BE694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918" y="600141"/>
            <a:ext cx="4358633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DE4F96-322A-B02A-D59B-03A04853A4AB}"/>
              </a:ext>
            </a:extLst>
          </p:cNvPr>
          <p:cNvSpPr txBox="1"/>
          <p:nvPr/>
        </p:nvSpPr>
        <p:spPr>
          <a:xfrm>
            <a:off x="3682277" y="5429839"/>
            <a:ext cx="717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Distribution of blood Pressure types.</a:t>
            </a:r>
          </a:p>
        </p:txBody>
      </p:sp>
    </p:spTree>
    <p:extLst>
      <p:ext uri="{BB962C8B-B14F-4D97-AF65-F5344CB8AC3E}">
        <p14:creationId xmlns:p14="http://schemas.microsoft.com/office/powerpoint/2010/main" val="212660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31C87D-13BD-838B-6D83-AB85065C4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86" y="841691"/>
            <a:ext cx="9555499" cy="46725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0E794-78D0-2B8F-A3B8-DD7340EFD100}"/>
              </a:ext>
            </a:extLst>
          </p:cNvPr>
          <p:cNvSpPr txBox="1"/>
          <p:nvPr/>
        </p:nvSpPr>
        <p:spPr>
          <a:xfrm>
            <a:off x="1066800" y="5827059"/>
            <a:ext cx="956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Co-Relation between variables through using heat map.</a:t>
            </a:r>
          </a:p>
        </p:txBody>
      </p:sp>
    </p:spTree>
    <p:extLst>
      <p:ext uri="{BB962C8B-B14F-4D97-AF65-F5344CB8AC3E}">
        <p14:creationId xmlns:p14="http://schemas.microsoft.com/office/powerpoint/2010/main" val="277320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D81C-C3E0-2CC9-7CF9-ECA1F400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Outliners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22416-C9A3-B77D-104D-2D14C4EEF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4" y="1906596"/>
            <a:ext cx="4389662" cy="4261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11654-73BD-4BE7-9A10-09615EF2B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70" y="1790055"/>
            <a:ext cx="4389662" cy="42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D1F4-2919-CF2A-755C-57DEC5A9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A3B8C-C390-D2CC-E73F-E7736AF2D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6" y="1987279"/>
            <a:ext cx="4261112" cy="42611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8D34F-FDCA-406C-4DBA-4D719259C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7" y="1886619"/>
            <a:ext cx="4198804" cy="416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8091F-8D1E-3A28-13A1-7878DE8B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52" y="1987279"/>
            <a:ext cx="4198804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55EA-E60F-1DE0-05E4-053029F5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Relation Between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4640BB-2C5C-501F-A371-0FC2B2219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25625"/>
            <a:ext cx="8348839" cy="4351338"/>
          </a:xfrm>
        </p:spPr>
      </p:pic>
    </p:spTree>
    <p:extLst>
      <p:ext uri="{BB962C8B-B14F-4D97-AF65-F5344CB8AC3E}">
        <p14:creationId xmlns:p14="http://schemas.microsoft.com/office/powerpoint/2010/main" val="2901231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91AE1-4A5F-6EA8-28F7-A344DC41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DF3D2-F78D-EEE7-DBA1-7A220317E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8" y="2145147"/>
            <a:ext cx="5367539" cy="41605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D6784-3825-642F-25A6-EDB5ECF4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12125"/>
            <a:ext cx="5367539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6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6D09-835B-D7DC-4639-E1BCF4A13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91A166-DE31-2F7B-5DC8-C73A10974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34" y="2013884"/>
            <a:ext cx="8173354" cy="4351338"/>
          </a:xfrm>
        </p:spPr>
      </p:pic>
    </p:spTree>
    <p:extLst>
      <p:ext uri="{BB962C8B-B14F-4D97-AF65-F5344CB8AC3E}">
        <p14:creationId xmlns:p14="http://schemas.microsoft.com/office/powerpoint/2010/main" val="10864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7F7B-1F6D-F1D8-6595-18AA3C0F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Heart Failure Prediction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0DB4-7CD3-B9F4-BB4B-EE736DFAB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7406"/>
            <a:ext cx="10515600" cy="5390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i="0" dirty="0">
                <a:solidFill>
                  <a:srgbClr val="3C4043"/>
                </a:solidFill>
                <a:effectLst/>
                <a:latin typeface="Inter"/>
              </a:rPr>
              <a:t>Heart diseases (CVDs) are the number 1 cause of death globally, taking an estimated 17.9 million lives each year, which accounts for 31% of all deaths worldwide. Heart failure is a common event caused by CVDs and this dataset contains 11 features that can be used to predict a possible heart disease.</a:t>
            </a:r>
            <a:endParaRPr lang="en-CA" sz="1600" dirty="0"/>
          </a:p>
          <a:p>
            <a:r>
              <a:rPr lang="en-CA" sz="1600" dirty="0"/>
              <a:t>Age: age of the patient [years]</a:t>
            </a:r>
          </a:p>
          <a:p>
            <a:r>
              <a:rPr lang="en-CA" sz="1600" dirty="0"/>
              <a:t>Sex: sex of the patient [M: Male, F: Female]</a:t>
            </a:r>
          </a:p>
          <a:p>
            <a:r>
              <a:rPr lang="en-CA" sz="1600" dirty="0"/>
              <a:t>ChestPainType: chest pain type [TA: Typical Angina, ATA: Atypical Angina, NAP: Non-Anginal Pain, ASY: Asymptomatic]</a:t>
            </a:r>
          </a:p>
          <a:p>
            <a:r>
              <a:rPr lang="en-CA" sz="1600" dirty="0"/>
              <a:t>RestingBP: resting blood pressure [mm Hg]</a:t>
            </a:r>
          </a:p>
          <a:p>
            <a:r>
              <a:rPr lang="en-CA" sz="1600" dirty="0"/>
              <a:t>Cholesterol: serum cholesterol [mm/dl]</a:t>
            </a:r>
          </a:p>
          <a:p>
            <a:r>
              <a:rPr lang="en-CA" sz="1600" dirty="0"/>
              <a:t>FastingBS: fasting blood sugar [1: if FastingBS &gt; 120 mg/dl, 0: otherwise]</a:t>
            </a:r>
          </a:p>
          <a:p>
            <a:r>
              <a:rPr lang="en-CA" sz="1600" dirty="0"/>
              <a:t>RestingECG: resting electrocardiogram results [Normal: Normal, ST: having ST-T wave abnormality (T wave inversions and/or ST elevation or depression of &gt; 0.05 mV), LVH: showing probable or definite left ventricular hypertrophy by Estes' criteria]</a:t>
            </a:r>
          </a:p>
          <a:p>
            <a:r>
              <a:rPr lang="en-CA" sz="1600" dirty="0"/>
              <a:t>MaxHR: maximum heart rate achieved [Numeric value between 60 and 202]</a:t>
            </a:r>
          </a:p>
          <a:p>
            <a:r>
              <a:rPr lang="en-CA" sz="1600" dirty="0"/>
              <a:t>ExerciseAngina: exercise-induced angina [Y: Yes, N: No]</a:t>
            </a:r>
          </a:p>
          <a:p>
            <a:r>
              <a:rPr lang="en-CA" sz="1600" dirty="0"/>
              <a:t>Oldpeak: oldpeak = ST [Numeric value measured in depression]</a:t>
            </a:r>
          </a:p>
          <a:p>
            <a:r>
              <a:rPr lang="en-CA" sz="1600" dirty="0"/>
              <a:t>ST_Slope: the slope of the peak exercise ST segment [Up upsloping, Flat: flat, Down: </a:t>
            </a:r>
            <a:r>
              <a:rPr lang="en-CA" sz="1600" dirty="0" err="1"/>
              <a:t>downsloping</a:t>
            </a:r>
            <a:r>
              <a:rPr lang="en-CA" sz="1600" dirty="0"/>
              <a:t>]</a:t>
            </a:r>
          </a:p>
          <a:p>
            <a:r>
              <a:rPr lang="en-CA" sz="1600" dirty="0"/>
              <a:t>HeartDisease: output class [1: heart disease, 0: Normal]</a:t>
            </a:r>
          </a:p>
        </p:txBody>
      </p:sp>
    </p:spTree>
    <p:extLst>
      <p:ext uri="{BB962C8B-B14F-4D97-AF65-F5344CB8AC3E}">
        <p14:creationId xmlns:p14="http://schemas.microsoft.com/office/powerpoint/2010/main" val="3301693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41F4-7EF5-55A3-478C-BD60D8F3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E0203-684C-66B7-8AF0-5BD99A8BF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199"/>
            <a:ext cx="10515600" cy="4158189"/>
          </a:xfrm>
        </p:spPr>
      </p:pic>
    </p:spTree>
    <p:extLst>
      <p:ext uri="{BB962C8B-B14F-4D97-AF65-F5344CB8AC3E}">
        <p14:creationId xmlns:p14="http://schemas.microsoft.com/office/powerpoint/2010/main" val="2935916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031E-7757-FEAE-C476-07BCC034C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Static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A630-57D2-5E94-3382-ACD26995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Hypothesis: The presence of heart disease (heart disease = 1) is influenced by various factors such as age, sex, chest pain type, resting blood pressure, cholesterol level, fasting blood sugar, resting electrocardiogram results, maximum heart rate achieved, exercise-induced angina, old peak (ST depression), and the slope of the peak exercise ST segment.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435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EB474-0469-1EEB-72C1-20E7C7300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447" y="1253331"/>
            <a:ext cx="7458636" cy="4351338"/>
          </a:xfrm>
        </p:spPr>
      </p:pic>
    </p:spTree>
    <p:extLst>
      <p:ext uri="{BB962C8B-B14F-4D97-AF65-F5344CB8AC3E}">
        <p14:creationId xmlns:p14="http://schemas.microsoft.com/office/powerpoint/2010/main" val="107741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FD89-0443-C62C-722C-029F6301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Machine Learning Classification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34290C-6760-D488-3729-6333CEE850CD}"/>
              </a:ext>
            </a:extLst>
          </p:cNvPr>
          <p:cNvSpPr txBox="1"/>
          <p:nvPr/>
        </p:nvSpPr>
        <p:spPr>
          <a:xfrm>
            <a:off x="1147482" y="5665694"/>
            <a:ext cx="869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Convert Categorial data to Numeric data using the </a:t>
            </a:r>
            <a:r>
              <a:rPr lang="en-CA" dirty="0" err="1"/>
              <a:t>LabelEncoder</a:t>
            </a:r>
            <a:r>
              <a:rPr lang="en-CA" dirty="0"/>
              <a:t> Function of Python.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D2D62B6-B6AF-F0A4-913C-737C1404D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48" y="1825625"/>
            <a:ext cx="9306366" cy="3696634"/>
          </a:xfrm>
        </p:spPr>
      </p:pic>
    </p:spTree>
    <p:extLst>
      <p:ext uri="{BB962C8B-B14F-4D97-AF65-F5344CB8AC3E}">
        <p14:creationId xmlns:p14="http://schemas.microsoft.com/office/powerpoint/2010/main" val="4266524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6934-BB49-2081-8B03-CF0DCDA5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Data Normalization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B5506B-E205-31D7-D6A9-BFF7C2906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2" y="1482212"/>
            <a:ext cx="9941859" cy="5089198"/>
          </a:xfrm>
        </p:spPr>
      </p:pic>
    </p:spTree>
    <p:extLst>
      <p:ext uri="{BB962C8B-B14F-4D97-AF65-F5344CB8AC3E}">
        <p14:creationId xmlns:p14="http://schemas.microsoft.com/office/powerpoint/2010/main" val="12865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D68A-436E-5F53-26B0-1FAA34C1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Data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492BFC-BDAE-892E-1427-A31B5935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6" y="1690688"/>
            <a:ext cx="10963834" cy="5099246"/>
          </a:xfrm>
        </p:spPr>
      </p:pic>
    </p:spTree>
    <p:extLst>
      <p:ext uri="{BB962C8B-B14F-4D97-AF65-F5344CB8AC3E}">
        <p14:creationId xmlns:p14="http://schemas.microsoft.com/office/powerpoint/2010/main" val="4292989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7274-CD28-8CE3-A0E1-BD746307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Comparison Between Classification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13DBAB-2BA9-73D4-90C4-F105D50F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91554"/>
            <a:ext cx="10457347" cy="4601322"/>
          </a:xfrm>
        </p:spPr>
      </p:pic>
    </p:spTree>
    <p:extLst>
      <p:ext uri="{BB962C8B-B14F-4D97-AF65-F5344CB8AC3E}">
        <p14:creationId xmlns:p14="http://schemas.microsoft.com/office/powerpoint/2010/main" val="180875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A585-6C1E-D280-7B8D-09EA264B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Flask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C0F27-1C91-7B48-548B-0F291AD44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2871"/>
            <a:ext cx="9602489" cy="515788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B0521-8C21-FDB7-E858-DBB56712FD1D}"/>
              </a:ext>
            </a:extLst>
          </p:cNvPr>
          <p:cNvSpPr txBox="1"/>
          <p:nvPr/>
        </p:nvSpPr>
        <p:spPr>
          <a:xfrm>
            <a:off x="876300" y="3252409"/>
            <a:ext cx="960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output of app.py 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2660C-69E4-B08B-7293-AAB101BA4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1718"/>
            <a:ext cx="10044953" cy="4938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38462-157B-3E34-FDC5-208ED6780DFA}"/>
              </a:ext>
            </a:extLst>
          </p:cNvPr>
          <p:cNvSpPr txBox="1"/>
          <p:nvPr/>
        </p:nvSpPr>
        <p:spPr>
          <a:xfrm>
            <a:off x="876300" y="5486400"/>
            <a:ext cx="956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output of test_data.py which in JSON format.</a:t>
            </a:r>
          </a:p>
        </p:txBody>
      </p:sp>
    </p:spTree>
    <p:extLst>
      <p:ext uri="{BB962C8B-B14F-4D97-AF65-F5344CB8AC3E}">
        <p14:creationId xmlns:p14="http://schemas.microsoft.com/office/powerpoint/2010/main" val="179147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EE8E07-04C5-19EC-F206-FA1877268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05" y="139794"/>
            <a:ext cx="9669639" cy="4360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641CB-7273-7640-967F-6DF8E4BE1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8" y="2532529"/>
            <a:ext cx="11734801" cy="2756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EA0644-DD27-FC62-8547-0C1F33BBEC04}"/>
              </a:ext>
            </a:extLst>
          </p:cNvPr>
          <p:cNvSpPr txBox="1"/>
          <p:nvPr/>
        </p:nvSpPr>
        <p:spPr>
          <a:xfrm>
            <a:off x="466165" y="5576047"/>
            <a:ext cx="1079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Flask application running on Google chrome browser. </a:t>
            </a:r>
          </a:p>
        </p:txBody>
      </p:sp>
    </p:spTree>
    <p:extLst>
      <p:ext uri="{BB962C8B-B14F-4D97-AF65-F5344CB8AC3E}">
        <p14:creationId xmlns:p14="http://schemas.microsoft.com/office/powerpoint/2010/main" val="1768101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218A9-1323-A73E-1480-7FC8CB491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337484"/>
            <a:ext cx="83013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CE6B26-4500-2E08-4A5E-68DB35209C69}"/>
              </a:ext>
            </a:extLst>
          </p:cNvPr>
          <p:cNvSpPr txBox="1"/>
          <p:nvPr/>
        </p:nvSpPr>
        <p:spPr>
          <a:xfrm>
            <a:off x="1631576" y="4961964"/>
            <a:ext cx="796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Flask application run on Postman using the post method. </a:t>
            </a:r>
          </a:p>
        </p:txBody>
      </p:sp>
    </p:spTree>
    <p:extLst>
      <p:ext uri="{BB962C8B-B14F-4D97-AF65-F5344CB8AC3E}">
        <p14:creationId xmlns:p14="http://schemas.microsoft.com/office/powerpoint/2010/main" val="206852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3EA35-E3B6-C2E1-77D7-F0094672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CA" b="1" dirty="0">
                <a:effectLst/>
                <a:latin typeface="Franklin Gothic Book" panose="020B0503020102020204" pitchFamily="34" charset="0"/>
              </a:rPr>
            </a:br>
            <a:r>
              <a:rPr lang="en-CA" b="1" dirty="0">
                <a:effectLst/>
                <a:latin typeface="Franklin Gothic Book" panose="020B0503020102020204" pitchFamily="34" charset="0"/>
              </a:rPr>
              <a:t>Project/Goals</a:t>
            </a:r>
            <a:br>
              <a:rPr lang="en-CA" b="1" dirty="0">
                <a:effectLst/>
                <a:latin typeface="Franklin Gothic Book" panose="020B0503020102020204" pitchFamily="34" charset="0"/>
              </a:rPr>
            </a:br>
            <a:endParaRPr lang="en-CA" b="1" dirty="0">
              <a:latin typeface="Franklin Gothic Book" panose="020B0503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34C0-18A0-D880-A193-BB3384EE1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802906" cy="4351057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main goal of this project is to predict patient has heart disease or not using a heart dataset. 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project involved the main stages: data preprocessing, analysis using Python, generating various machine learning models, Flask app, and visualization using Tableau.</a:t>
            </a:r>
          </a:p>
          <a:p>
            <a:pPr algn="l"/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The ultimate goal was to gain insights and communicate findings regarding heart disease affects variables patterns, and other relevant aspects of the dataset.</a:t>
            </a:r>
          </a:p>
          <a:p>
            <a:pPr algn="l"/>
            <a:r>
              <a:rPr lang="en-US" dirty="0">
                <a:solidFill>
                  <a:srgbClr val="1F2328"/>
                </a:solidFill>
                <a:latin typeface="-apple-system"/>
              </a:rPr>
              <a:t>The Created Flask application that predicts patient has heart disease or not which takes JSON data formats and generates prediction.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6179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41C3-FA04-4FF3-90AC-33149594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Tableau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680B9A-AC3A-4805-B586-876351555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888" y="1668758"/>
            <a:ext cx="9140184" cy="4508205"/>
          </a:xfrm>
        </p:spPr>
      </p:pic>
    </p:spTree>
    <p:extLst>
      <p:ext uri="{BB962C8B-B14F-4D97-AF65-F5344CB8AC3E}">
        <p14:creationId xmlns:p14="http://schemas.microsoft.com/office/powerpoint/2010/main" val="251380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ACC33E-1EB6-B35E-DFA5-088AB73A3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6" y="1360427"/>
            <a:ext cx="9619986" cy="4496025"/>
          </a:xfrm>
        </p:spPr>
      </p:pic>
    </p:spTree>
    <p:extLst>
      <p:ext uri="{BB962C8B-B14F-4D97-AF65-F5344CB8AC3E}">
        <p14:creationId xmlns:p14="http://schemas.microsoft.com/office/powerpoint/2010/main" val="1869492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895AA-C30B-81DC-C1B3-873565CD7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12" y="1036948"/>
            <a:ext cx="9440575" cy="4612114"/>
          </a:xfrm>
        </p:spPr>
      </p:pic>
    </p:spTree>
    <p:extLst>
      <p:ext uri="{BB962C8B-B14F-4D97-AF65-F5344CB8AC3E}">
        <p14:creationId xmlns:p14="http://schemas.microsoft.com/office/powerpoint/2010/main" val="1083274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8917F-3359-4E92-8F90-481ACA22C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15" y="1825625"/>
            <a:ext cx="8868969" cy="4351338"/>
          </a:xfrm>
        </p:spPr>
      </p:pic>
    </p:spTree>
    <p:extLst>
      <p:ext uri="{BB962C8B-B14F-4D97-AF65-F5344CB8AC3E}">
        <p14:creationId xmlns:p14="http://schemas.microsoft.com/office/powerpoint/2010/main" val="2177363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AEB47-186D-E74C-8F17-C8003581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F1E185-6B84-1962-C27D-738B0A59D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98" y="1825625"/>
            <a:ext cx="9352203" cy="4351338"/>
          </a:xfrm>
        </p:spPr>
      </p:pic>
    </p:spTree>
    <p:extLst>
      <p:ext uri="{BB962C8B-B14F-4D97-AF65-F5344CB8AC3E}">
        <p14:creationId xmlns:p14="http://schemas.microsoft.com/office/powerpoint/2010/main" val="2251524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3D64-1EED-4F98-B9AC-1A51F8DC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2D0A55-5693-9FF7-6993-2F09A6475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1" y="1501222"/>
            <a:ext cx="9302978" cy="4675741"/>
          </a:xfrm>
        </p:spPr>
      </p:pic>
    </p:spTree>
    <p:extLst>
      <p:ext uri="{BB962C8B-B14F-4D97-AF65-F5344CB8AC3E}">
        <p14:creationId xmlns:p14="http://schemas.microsoft.com/office/powerpoint/2010/main" val="302063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7435-29A0-7A38-880D-AA21DF12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8800" dirty="0">
                <a:latin typeface="Franklin Gothic Book" panose="020B0503020102020204" pitchFamily="34" charset="0"/>
              </a:rPr>
              <a:t>       </a:t>
            </a:r>
          </a:p>
          <a:p>
            <a:pPr marL="0" indent="0">
              <a:buNone/>
            </a:pPr>
            <a:r>
              <a:rPr lang="en-CA" sz="8800" dirty="0">
                <a:latin typeface="Franklin Gothic Book" panose="020B0503020102020204" pitchFamily="34" charset="0"/>
              </a:rPr>
              <a:t>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72084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824B-4279-4D47-92DD-71F5353FA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08" y="169573"/>
            <a:ext cx="10515600" cy="1325563"/>
          </a:xfrm>
        </p:spPr>
        <p:txBody>
          <a:bodyPr/>
          <a:lstStyle/>
          <a:p>
            <a:r>
              <a:rPr lang="en-US" b="1" dirty="0">
                <a:latin typeface="Franklin Gothic Book" panose="020B0503020102020204" pitchFamily="34" charset="0"/>
                <a:cs typeface="Segoe UI" panose="020B0502040204020203" pitchFamily="34" charset="0"/>
              </a:rPr>
              <a:t>Tool Installation &amp; Set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4ED782-BCE6-B1A3-1981-ABD39E746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1" y="2017877"/>
            <a:ext cx="2990850" cy="1533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04281-C9D9-2FCE-1DEC-498EE236C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46" y="1217563"/>
            <a:ext cx="3608804" cy="2856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D89C4A-0DFE-4425-810E-D758F418B5BB}"/>
              </a:ext>
            </a:extLst>
          </p:cNvPr>
          <p:cNvSpPr txBox="1"/>
          <p:nvPr/>
        </p:nvSpPr>
        <p:spPr>
          <a:xfrm>
            <a:off x="8641976" y="4464423"/>
            <a:ext cx="28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GitHub for storing files of project data and share on local server it is easy way to access and store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A14B6-3B40-E192-D4CE-691AB3284D84}"/>
              </a:ext>
            </a:extLst>
          </p:cNvPr>
          <p:cNvSpPr txBox="1"/>
          <p:nvPr/>
        </p:nvSpPr>
        <p:spPr>
          <a:xfrm>
            <a:off x="914400" y="4147794"/>
            <a:ext cx="2990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 Visual Studio Code Python Programing and Editing file which clone from GitHub.</a:t>
            </a:r>
          </a:p>
          <a:p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A672B0-78DE-F97E-7947-E4B2FFE54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92" y="2281287"/>
            <a:ext cx="3337088" cy="18665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CF904F-EE00-7C88-A116-466A63EB9041}"/>
              </a:ext>
            </a:extLst>
          </p:cNvPr>
          <p:cNvSpPr txBox="1"/>
          <p:nvPr/>
        </p:nvSpPr>
        <p:spPr>
          <a:xfrm>
            <a:off x="4817097" y="4308049"/>
            <a:ext cx="2564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 Tableau to create visualization and explore the relationship between variables.</a:t>
            </a:r>
          </a:p>
        </p:txBody>
      </p:sp>
    </p:spTree>
    <p:extLst>
      <p:ext uri="{BB962C8B-B14F-4D97-AF65-F5344CB8AC3E}">
        <p14:creationId xmlns:p14="http://schemas.microsoft.com/office/powerpoint/2010/main" val="153491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3197-2BC2-D8C1-5FB1-F66A8230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Data Cleaning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0A6AE2-B0F0-313E-3BC2-F47ADA422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920" y="2737595"/>
            <a:ext cx="5309844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DCFD216-D80F-4DCE-85B3-3834F99335E5}"/>
              </a:ext>
            </a:extLst>
          </p:cNvPr>
          <p:cNvSpPr/>
          <p:nvPr/>
        </p:nvSpPr>
        <p:spPr>
          <a:xfrm>
            <a:off x="3442449" y="2245659"/>
            <a:ext cx="4760259" cy="36486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D0D01-8832-DD91-D938-9661A5EFC289}"/>
              </a:ext>
            </a:extLst>
          </p:cNvPr>
          <p:cNvSpPr txBox="1"/>
          <p:nvPr/>
        </p:nvSpPr>
        <p:spPr>
          <a:xfrm>
            <a:off x="4455459" y="3346217"/>
            <a:ext cx="3137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latin typeface="Franklin Gothic Book" panose="020B0503020102020204" pitchFamily="34" charset="0"/>
              </a:rPr>
              <a:t>Data Cleaning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3B75EA-4BF4-BC88-7EB2-1A17DD40703B}"/>
              </a:ext>
            </a:extLst>
          </p:cNvPr>
          <p:cNvSpPr/>
          <p:nvPr/>
        </p:nvSpPr>
        <p:spPr>
          <a:xfrm>
            <a:off x="1968874" y="2823003"/>
            <a:ext cx="1980080" cy="224771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Remove Unwanted or Irrelevant Observations</a:t>
            </a:r>
            <a:endParaRPr lang="en-CA" b="1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16ECA4-7F96-7EC6-2323-C163C127CA97}"/>
              </a:ext>
            </a:extLst>
          </p:cNvPr>
          <p:cNvSpPr/>
          <p:nvPr/>
        </p:nvSpPr>
        <p:spPr>
          <a:xfrm>
            <a:off x="3948954" y="738709"/>
            <a:ext cx="2070847" cy="20842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782EB-2BA1-38DE-DF95-6BC12EA4A2A2}"/>
              </a:ext>
            </a:extLst>
          </p:cNvPr>
          <p:cNvSpPr txBox="1"/>
          <p:nvPr/>
        </p:nvSpPr>
        <p:spPr>
          <a:xfrm>
            <a:off x="4486837" y="1267240"/>
            <a:ext cx="133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0" dirty="0">
                <a:solidFill>
                  <a:srgbClr val="212529"/>
                </a:solidFill>
                <a:effectLst/>
              </a:rPr>
              <a:t>Ensure Accurate Datatypes</a:t>
            </a:r>
            <a:endParaRPr lang="en-CA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5F8794-C51B-FB3F-B1FA-121814BD89D7}"/>
              </a:ext>
            </a:extLst>
          </p:cNvPr>
          <p:cNvSpPr/>
          <p:nvPr/>
        </p:nvSpPr>
        <p:spPr>
          <a:xfrm>
            <a:off x="6713724" y="963704"/>
            <a:ext cx="1938062" cy="211277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CD35D0-9283-1118-380A-A84AD6D4F2DE}"/>
              </a:ext>
            </a:extLst>
          </p:cNvPr>
          <p:cNvSpPr txBox="1"/>
          <p:nvPr/>
        </p:nvSpPr>
        <p:spPr>
          <a:xfrm>
            <a:off x="6858002" y="1499479"/>
            <a:ext cx="1344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i="0" dirty="0">
                <a:solidFill>
                  <a:srgbClr val="212529"/>
                </a:solidFill>
                <a:effectLst/>
              </a:rPr>
              <a:t>Address Missing Values</a:t>
            </a:r>
            <a:endParaRPr lang="en-CA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0A64A0-5843-7341-028F-88AE92476F07}"/>
              </a:ext>
            </a:extLst>
          </p:cNvPr>
          <p:cNvSpPr/>
          <p:nvPr/>
        </p:nvSpPr>
        <p:spPr>
          <a:xfrm>
            <a:off x="7772404" y="3019345"/>
            <a:ext cx="1938062" cy="2051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14F090-4239-1527-140D-E88AAC7BC2F1}"/>
              </a:ext>
            </a:extLst>
          </p:cNvPr>
          <p:cNvSpPr txBox="1"/>
          <p:nvPr/>
        </p:nvSpPr>
        <p:spPr>
          <a:xfrm>
            <a:off x="8158731" y="3679457"/>
            <a:ext cx="1165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i="0" dirty="0">
                <a:solidFill>
                  <a:srgbClr val="212529"/>
                </a:solidFill>
                <a:effectLst/>
              </a:rPr>
              <a:t>Fixing Typos</a:t>
            </a:r>
          </a:p>
        </p:txBody>
      </p:sp>
    </p:spTree>
    <p:extLst>
      <p:ext uri="{BB962C8B-B14F-4D97-AF65-F5344CB8AC3E}">
        <p14:creationId xmlns:p14="http://schemas.microsoft.com/office/powerpoint/2010/main" val="38165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F81BC7-1005-58F0-8145-3A0A089C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latin typeface="Franklin Gothic Book" panose="020B0503020102020204" pitchFamily="34" charset="0"/>
              </a:rPr>
              <a:t>EDA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1A507C-D874-2413-5588-7F2F57E1C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63" y="1555423"/>
            <a:ext cx="10109462" cy="395935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A08FC8-F538-E67D-2D09-E20EBD33935E}"/>
              </a:ext>
            </a:extLst>
          </p:cNvPr>
          <p:cNvSpPr txBox="1"/>
          <p:nvPr/>
        </p:nvSpPr>
        <p:spPr>
          <a:xfrm>
            <a:off x="1187777" y="5712643"/>
            <a:ext cx="9945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 distribution of data of patients having heart disease or not from the dataset.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227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3D8E4E0-E740-B95F-0143-527AE3FEE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640"/>
            <a:ext cx="8578392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0777D3-CFA8-9B23-DE1B-36534AECD8EE}"/>
              </a:ext>
            </a:extLst>
          </p:cNvPr>
          <p:cNvSpPr txBox="1"/>
          <p:nvPr/>
        </p:nvSpPr>
        <p:spPr>
          <a:xfrm>
            <a:off x="1526426" y="5674936"/>
            <a:ext cx="900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Comparison between males and females who suffer from heart disease and normal.</a:t>
            </a:r>
          </a:p>
          <a:p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FABA4C-1EC7-4BDF-FC49-5DF91664F7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393" y="986640"/>
            <a:ext cx="3613608" cy="37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2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1FA721-27FD-E45D-45D7-04D72B40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0" y="999240"/>
            <a:ext cx="11764651" cy="3859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91A9D9-89C4-9A2F-9973-931369C0B46F}"/>
              </a:ext>
            </a:extLst>
          </p:cNvPr>
          <p:cNvSpPr txBox="1"/>
          <p:nvPr/>
        </p:nvSpPr>
        <p:spPr>
          <a:xfrm>
            <a:off x="838986" y="5222449"/>
            <a:ext cx="1078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Comparing chest pain type which chest pain is high when a patient has heart disease.</a:t>
            </a:r>
          </a:p>
        </p:txBody>
      </p:sp>
    </p:spTree>
    <p:extLst>
      <p:ext uri="{BB962C8B-B14F-4D97-AF65-F5344CB8AC3E}">
        <p14:creationId xmlns:p14="http://schemas.microsoft.com/office/powerpoint/2010/main" val="2127580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781794_win32_fixed.potx" id="{FFA6945E-0D2E-49A3-B8AE-0157B47B7617}" vid="{3D53E5D5-FE42-40E3-89B4-70F55FAC32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Research presentation</Template>
  <TotalTime>2535</TotalTime>
  <Words>804</Words>
  <Application>Microsoft Office PowerPoint</Application>
  <PresentationFormat>Widescreen</PresentationFormat>
  <Paragraphs>71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Franklin Gothic Book</vt:lpstr>
      <vt:lpstr>Inter</vt:lpstr>
      <vt:lpstr>Sagona Book</vt:lpstr>
      <vt:lpstr>Segoe UI</vt:lpstr>
      <vt:lpstr>Office Theme</vt:lpstr>
      <vt:lpstr>Final Project   Rinkal raj</vt:lpstr>
      <vt:lpstr>Heart Failure Prediction Dataset</vt:lpstr>
      <vt:lpstr> Project/Goals </vt:lpstr>
      <vt:lpstr>Tool Installation &amp; Set Up</vt:lpstr>
      <vt:lpstr>Data Cleaning</vt:lpstr>
      <vt:lpstr>PowerPoint Presentation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Outliners</vt:lpstr>
      <vt:lpstr>PowerPoint Presentation</vt:lpstr>
      <vt:lpstr>Relation Between variables</vt:lpstr>
      <vt:lpstr>PowerPoint Presentation</vt:lpstr>
      <vt:lpstr>PowerPoint Presentation</vt:lpstr>
      <vt:lpstr>PowerPoint Presentation</vt:lpstr>
      <vt:lpstr>Static Model</vt:lpstr>
      <vt:lpstr>PowerPoint Presentation</vt:lpstr>
      <vt:lpstr>Machine Learning Classification Model</vt:lpstr>
      <vt:lpstr>Data Normalization</vt:lpstr>
      <vt:lpstr>Data Scaling</vt:lpstr>
      <vt:lpstr>Comparison Between Classification Model</vt:lpstr>
      <vt:lpstr>Flask App</vt:lpstr>
      <vt:lpstr>PowerPoint Presentation</vt:lpstr>
      <vt:lpstr>PowerPoint Presentation</vt:lpstr>
      <vt:lpstr>Tableau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and Analyzing Data with SQL</dc:title>
  <dc:creator>Rinkal Raj</dc:creator>
  <cp:lastModifiedBy>Rinkal Raj</cp:lastModifiedBy>
  <cp:revision>160</cp:revision>
  <dcterms:created xsi:type="dcterms:W3CDTF">2023-05-14T15:49:18Z</dcterms:created>
  <dcterms:modified xsi:type="dcterms:W3CDTF">2023-07-18T18:10:20Z</dcterms:modified>
</cp:coreProperties>
</file>